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5" r:id="rId3"/>
    <p:sldId id="260" r:id="rId4"/>
    <p:sldId id="261" r:id="rId5"/>
    <p:sldId id="266" r:id="rId6"/>
    <p:sldId id="267" r:id="rId7"/>
    <p:sldId id="256" r:id="rId8"/>
    <p:sldId id="258" r:id="rId9"/>
    <p:sldId id="268" r:id="rId10"/>
    <p:sldId id="269" r:id="rId11"/>
    <p:sldId id="257" r:id="rId12"/>
    <p:sldId id="259" r:id="rId13"/>
    <p:sldId id="270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2C539-7B53-4679-8358-4F1D283705AF}" type="datetimeFigureOut">
              <a:rPr lang="pt-BR" smtClean="0"/>
              <a:t>27/04/2018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C325-B92B-4177-BD06-9EE431FEF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7409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2C539-7B53-4679-8358-4F1D283705AF}" type="datetimeFigureOut">
              <a:rPr lang="pt-BR" smtClean="0"/>
              <a:t>27/04/2018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C325-B92B-4177-BD06-9EE431FEF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4642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2C539-7B53-4679-8358-4F1D283705AF}" type="datetimeFigureOut">
              <a:rPr lang="pt-BR" smtClean="0"/>
              <a:t>27/04/2018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C325-B92B-4177-BD06-9EE431FEF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215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2C539-7B53-4679-8358-4F1D283705AF}" type="datetimeFigureOut">
              <a:rPr lang="pt-BR" smtClean="0"/>
              <a:t>27/04/2018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C325-B92B-4177-BD06-9EE431FEF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6661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2C539-7B53-4679-8358-4F1D283705AF}" type="datetimeFigureOut">
              <a:rPr lang="pt-BR" smtClean="0"/>
              <a:t>27/04/2018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C325-B92B-4177-BD06-9EE431FEF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329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2C539-7B53-4679-8358-4F1D283705AF}" type="datetimeFigureOut">
              <a:rPr lang="pt-BR" smtClean="0"/>
              <a:t>27/04/2018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C325-B92B-4177-BD06-9EE431FEF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4169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2C539-7B53-4679-8358-4F1D283705AF}" type="datetimeFigureOut">
              <a:rPr lang="pt-BR" smtClean="0"/>
              <a:t>27/04/2018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C325-B92B-4177-BD06-9EE431FEF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415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2C539-7B53-4679-8358-4F1D283705AF}" type="datetimeFigureOut">
              <a:rPr lang="pt-BR" smtClean="0"/>
              <a:t>27/04/2018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C325-B92B-4177-BD06-9EE431FEF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9139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2C539-7B53-4679-8358-4F1D283705AF}" type="datetimeFigureOut">
              <a:rPr lang="pt-BR" smtClean="0"/>
              <a:t>27/04/2018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C325-B92B-4177-BD06-9EE431FEF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2383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2C539-7B53-4679-8358-4F1D283705AF}" type="datetimeFigureOut">
              <a:rPr lang="pt-BR" smtClean="0"/>
              <a:t>27/04/2018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C325-B92B-4177-BD06-9EE431FEF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4999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2C539-7B53-4679-8358-4F1D283705AF}" type="datetimeFigureOut">
              <a:rPr lang="pt-BR" smtClean="0"/>
              <a:t>27/04/2018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C325-B92B-4177-BD06-9EE431FEF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3832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2C539-7B53-4679-8358-4F1D283705AF}" type="datetimeFigureOut">
              <a:rPr lang="pt-BR" smtClean="0"/>
              <a:t>27/04/2018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3C325-B92B-4177-BD06-9EE431FEF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154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614410" y="515155"/>
            <a:ext cx="8603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CIMBRAMENTO DE MARQUISES</a:t>
            </a:r>
            <a:endParaRPr lang="pt-BR" sz="36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227" y="1416071"/>
            <a:ext cx="10829925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14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08337" y="754343"/>
            <a:ext cx="10625070" cy="5669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Cimbramento ou escoramento é uma estrutura provisória feita de madeira ou metal, utilizada como suporte das fôrmas horizontais de vigas e lajes, capazes de receber e transmitir o carregamento atuante até o piso ou </a:t>
            </a:r>
            <a:r>
              <a:rPr lang="pt-B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pavimento </a:t>
            </a:r>
            <a:r>
              <a:rPr lang="pt-B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inferior.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 reformas de </a:t>
            </a:r>
            <a:r>
              <a:rPr lang="pt-BR" sz="20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marquises </a:t>
            </a:r>
            <a:r>
              <a:rPr lang="pt-B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</a:t>
            </a:r>
            <a:r>
              <a:rPr lang="pt-B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necessário a realização do cimbramento. Isso porque, o trânsito de operários e equipamentos geram uma sobrecarga na estrutura, e a escora por sua vez, recebe esse carregamento de tal maneira que o elemento estrutural em manutenção não seja solicitado.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entender a forma correta de se escorar uma marquise é necessário conhecer o comportamento das lajes em balanço. Estas são elementos estruturais, nos quais, os esforços de flexão são preponderantes. O momento fletor atuante sempre será negativo, ocasionando uma tração na região superior da laje e uma compressão na região inferior. Como o concreto não é resistente o suficiente ao esforço de tração, faz-se necessário o uso de armaduras nessas regiões, que recebem o nome de armaduras negativas. Tendo conhecimento da funcionalidade estrutural das marquises, e como estas são armadas, o cimbramento e o descimbramento devem ser realizados de tal modo que não altere o comportamento dos esforços solicitantes</a:t>
            </a:r>
            <a:r>
              <a:rPr lang="pt-B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Abaixo serão apresentados os possíveis comportamentos dos esforços solicitantes nas marquises de acordo com o modo escorado: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55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l="1689" b="1027"/>
          <a:stretch/>
        </p:blipFill>
        <p:spPr>
          <a:xfrm>
            <a:off x="373487" y="1388235"/>
            <a:ext cx="11199522" cy="460044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640169" y="463639"/>
            <a:ext cx="7160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ESTADO NORMAL DE UTILIZAÇÃO</a:t>
            </a:r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val="318653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l="1820" r="2427"/>
          <a:stretch/>
        </p:blipFill>
        <p:spPr>
          <a:xfrm>
            <a:off x="309094" y="1728787"/>
            <a:ext cx="11500834" cy="340042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94" y="1728787"/>
            <a:ext cx="9028089" cy="481371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830972" y="1456580"/>
            <a:ext cx="5984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Carregamento( peso próprio + revestimento + carga de utilização)</a:t>
            </a:r>
            <a:endParaRPr lang="pt-BR" sz="1600" b="1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341574" y="604388"/>
            <a:ext cx="8652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ESTADO NORMAL DE UTILIZAÇÃO - CARGAS</a:t>
            </a:r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val="161889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l="48371" t="13005" r="22205" b="16025"/>
          <a:stretch/>
        </p:blipFill>
        <p:spPr>
          <a:xfrm>
            <a:off x="840274" y="1227641"/>
            <a:ext cx="4030887" cy="2752549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9804" y="1032644"/>
            <a:ext cx="3600450" cy="5334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1217" y="2849985"/>
            <a:ext cx="3857625" cy="13716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8413629" y="714400"/>
            <a:ext cx="1667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Carregamento: p</a:t>
            </a:r>
            <a:endParaRPr lang="pt-BR" sz="1600" b="1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Seta para a direita 6"/>
          <p:cNvSpPr/>
          <p:nvPr/>
        </p:nvSpPr>
        <p:spPr>
          <a:xfrm>
            <a:off x="3411684" y="2298868"/>
            <a:ext cx="2756452" cy="3585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have esquerda 7"/>
          <p:cNvSpPr/>
          <p:nvPr/>
        </p:nvSpPr>
        <p:spPr>
          <a:xfrm>
            <a:off x="6467061" y="901148"/>
            <a:ext cx="1022743" cy="31540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3222262" y="1714093"/>
            <a:ext cx="32447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CONSIDERAÇÃO DE APOIO/ </a:t>
            </a:r>
          </a:p>
          <a:p>
            <a:r>
              <a:rPr lang="pt-BR" sz="1600" b="1" dirty="0" smtClean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DIAGRAMA DE MOMENTO FLETOR</a:t>
            </a:r>
            <a:endParaRPr lang="pt-BR" sz="1600" b="1" dirty="0">
              <a:solidFill>
                <a:schemeClr val="accent1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223793" y="2685523"/>
            <a:ext cx="463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Ma</a:t>
            </a:r>
            <a:endParaRPr lang="pt-BR" sz="1600" b="1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aixaDeTexto 11"/>
              <p:cNvSpPr txBox="1"/>
              <p:nvPr/>
            </p:nvSpPr>
            <p:spPr>
              <a:xfrm>
                <a:off x="3124478" y="2868438"/>
                <a:ext cx="3440365" cy="13660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2000" b="1" dirty="0" smtClean="0">
                    <a:latin typeface="Candara" panose="020E0502030303020204" pitchFamily="34" charset="0"/>
                  </a:rPr>
                  <a:t>Ma: Momento fletor negativo</a:t>
                </a:r>
              </a:p>
              <a:p>
                <a:r>
                  <a:rPr lang="pt-BR" sz="2000" b="1" dirty="0">
                    <a:latin typeface="Candara" panose="020E0502030303020204" pitchFamily="34" charset="0"/>
                  </a:rPr>
                  <a:t>	</a:t>
                </a:r>
                <a:r>
                  <a:rPr lang="pt-BR" sz="2000" b="1" dirty="0" smtClean="0">
                    <a:latin typeface="Candara" panose="020E0502030303020204" pitchFamily="34" charset="0"/>
                  </a:rPr>
                  <a:t>Ma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b="1" i="1"/>
                        </m:ctrlPr>
                      </m:fPr>
                      <m:num>
                        <m:r>
                          <a:rPr lang="pt-BR" sz="2800" b="1" i="1"/>
                          <m:t>𝒑</m:t>
                        </m:r>
                        <m:r>
                          <a:rPr lang="pt-BR" sz="2800" b="1" i="1"/>
                          <m:t>.</m:t>
                        </m:r>
                        <m:r>
                          <a:rPr lang="pt-BR" sz="2800" b="1" i="1"/>
                          <m:t>𝒍</m:t>
                        </m:r>
                        <m:r>
                          <a:rPr lang="pt-BR" sz="2800" b="1" i="1"/>
                          <m:t>²</m:t>
                        </m:r>
                      </m:num>
                      <m:den>
                        <m:r>
                          <a:rPr lang="pt-BR" sz="2800" b="1" i="1"/>
                          <m:t>𝟐</m:t>
                        </m:r>
                      </m:den>
                    </m:f>
                  </m:oMath>
                </a14:m>
                <a:endParaRPr lang="pt-BR" sz="2800" b="1" dirty="0"/>
              </a:p>
              <a:p>
                <a:endParaRPr lang="pt-BR" sz="2000" b="1" dirty="0">
                  <a:latin typeface="Candara" panose="020E0502030303020204" pitchFamily="34" charset="0"/>
                </a:endParaRPr>
              </a:p>
            </p:txBody>
          </p:sp>
        </mc:Choice>
        <mc:Fallback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478" y="2868438"/>
                <a:ext cx="3440365" cy="1366015"/>
              </a:xfrm>
              <a:prstGeom prst="rect">
                <a:avLst/>
              </a:prstGeom>
              <a:blipFill rotWithShape="0">
                <a:blip r:embed="rId5"/>
                <a:stretch>
                  <a:fillRect l="-1950" t="-2679" r="-106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ector de seta reta 13"/>
          <p:cNvCxnSpPr/>
          <p:nvPr/>
        </p:nvCxnSpPr>
        <p:spPr>
          <a:xfrm>
            <a:off x="7489804" y="2146852"/>
            <a:ext cx="3496248" cy="26505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9192411" y="1884288"/>
            <a:ext cx="2840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L</a:t>
            </a:r>
            <a:endParaRPr lang="pt-BR" sz="1600" b="1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671023" y="5110395"/>
            <a:ext cx="94575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 smtClean="0"/>
              <a:t>No estado normal de funcionamento, a marquise tem uma configuração engastada-livre, </a:t>
            </a:r>
          </a:p>
          <a:p>
            <a:r>
              <a:rPr lang="pt-BR" sz="2000" dirty="0" smtClean="0"/>
              <a:t>gerando um momento fletor negativo </a:t>
            </a:r>
            <a:r>
              <a:rPr lang="pt-BR" sz="2000" b="1" dirty="0" smtClean="0"/>
              <a:t>Ma</a:t>
            </a:r>
            <a:r>
              <a:rPr lang="pt-BR" sz="2000" dirty="0" smtClean="0"/>
              <a:t>, utilizado para o cálculo da armadura negativa.</a:t>
            </a:r>
            <a:endParaRPr lang="pt-BR" sz="2800" dirty="0"/>
          </a:p>
          <a:p>
            <a:endParaRPr lang="pt-BR" sz="2000" b="1" dirty="0">
              <a:latin typeface="Candara" panose="020E0502030303020204" pitchFamily="34" charset="0"/>
            </a:endParaRPr>
          </a:p>
        </p:txBody>
      </p:sp>
      <p:cxnSp>
        <p:nvCxnSpPr>
          <p:cNvPr id="25" name="Conector reto 24"/>
          <p:cNvCxnSpPr/>
          <p:nvPr/>
        </p:nvCxnSpPr>
        <p:spPr>
          <a:xfrm>
            <a:off x="840274" y="1052954"/>
            <a:ext cx="0" cy="116988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 flipH="1">
            <a:off x="581000" y="2222842"/>
            <a:ext cx="259274" cy="35857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to 28"/>
          <p:cNvCxnSpPr/>
          <p:nvPr/>
        </p:nvCxnSpPr>
        <p:spPr>
          <a:xfrm>
            <a:off x="619637" y="2496678"/>
            <a:ext cx="489397" cy="847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ector reto 30"/>
          <p:cNvCxnSpPr/>
          <p:nvPr/>
        </p:nvCxnSpPr>
        <p:spPr>
          <a:xfrm>
            <a:off x="840274" y="2773959"/>
            <a:ext cx="0" cy="144762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 flipH="1">
            <a:off x="840274" y="2581418"/>
            <a:ext cx="268760" cy="21099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Triângulo isósceles 63"/>
          <p:cNvSpPr/>
          <p:nvPr/>
        </p:nvSpPr>
        <p:spPr>
          <a:xfrm rot="4425895">
            <a:off x="518362" y="2406174"/>
            <a:ext cx="530352" cy="543029"/>
          </a:xfrm>
          <a:prstGeom prst="triangl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" name="CaixaDeTexto 65"/>
          <p:cNvSpPr txBox="1"/>
          <p:nvPr/>
        </p:nvSpPr>
        <p:spPr>
          <a:xfrm>
            <a:off x="970515" y="255651"/>
            <a:ext cx="111886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/>
              <a:t>ESTADO NORMAL DE UTILIZAÇÃO – SEM CIMBRAMENTO</a:t>
            </a:r>
            <a:endParaRPr lang="pt-BR" sz="3000" b="1" dirty="0"/>
          </a:p>
        </p:txBody>
      </p:sp>
    </p:spTree>
    <p:extLst>
      <p:ext uri="{BB962C8B-B14F-4D97-AF65-F5344CB8AC3E}">
        <p14:creationId xmlns:p14="http://schemas.microsoft.com/office/powerpoint/2010/main" val="325822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l="48371" t="13005" r="22205" b="16025"/>
          <a:stretch/>
        </p:blipFill>
        <p:spPr>
          <a:xfrm>
            <a:off x="3449496" y="1826835"/>
            <a:ext cx="5563490" cy="3799109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5571270" y="1613414"/>
            <a:ext cx="22146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ARMADURA NEGATIVA</a:t>
            </a:r>
            <a:endParaRPr lang="pt-BR" sz="1600" b="1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8" name="Conector reto 17"/>
          <p:cNvCxnSpPr/>
          <p:nvPr/>
        </p:nvCxnSpPr>
        <p:spPr>
          <a:xfrm>
            <a:off x="3449496" y="2011807"/>
            <a:ext cx="535707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8790308" y="2011807"/>
            <a:ext cx="5962" cy="2291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Conector reto 24"/>
          <p:cNvCxnSpPr/>
          <p:nvPr/>
        </p:nvCxnSpPr>
        <p:spPr>
          <a:xfrm>
            <a:off x="3449496" y="1613414"/>
            <a:ext cx="0" cy="19902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 flipH="1">
            <a:off x="3069171" y="3603678"/>
            <a:ext cx="380325" cy="827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to 28"/>
          <p:cNvCxnSpPr/>
          <p:nvPr/>
        </p:nvCxnSpPr>
        <p:spPr>
          <a:xfrm>
            <a:off x="3069171" y="3603678"/>
            <a:ext cx="610448" cy="21940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ector reto 30"/>
          <p:cNvCxnSpPr/>
          <p:nvPr/>
        </p:nvCxnSpPr>
        <p:spPr>
          <a:xfrm>
            <a:off x="3449496" y="4015620"/>
            <a:ext cx="0" cy="17541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 flipH="1">
            <a:off x="3449496" y="3823079"/>
            <a:ext cx="268760" cy="21099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riângulo isósceles 32"/>
          <p:cNvSpPr/>
          <p:nvPr/>
        </p:nvSpPr>
        <p:spPr>
          <a:xfrm rot="4425895">
            <a:off x="2190325" y="3527331"/>
            <a:ext cx="530352" cy="543029"/>
          </a:xfrm>
          <a:prstGeom prst="triangl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CaixaDeTexto 42"/>
          <p:cNvSpPr txBox="1"/>
          <p:nvPr/>
        </p:nvSpPr>
        <p:spPr>
          <a:xfrm>
            <a:off x="970515" y="255651"/>
            <a:ext cx="111886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/>
              <a:t>ESTADO NORMAL DE UTILIZAÇÃO – ARMADURA PRINCIPAL</a:t>
            </a:r>
            <a:endParaRPr lang="pt-BR" sz="3000" b="1" dirty="0"/>
          </a:p>
        </p:txBody>
      </p:sp>
    </p:spTree>
    <p:extLst>
      <p:ext uri="{BB962C8B-B14F-4D97-AF65-F5344CB8AC3E}">
        <p14:creationId xmlns:p14="http://schemas.microsoft.com/office/powerpoint/2010/main" val="385188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4708"/>
            <a:ext cx="10829925" cy="42576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69995" y="1823196"/>
            <a:ext cx="1300766" cy="130076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12" y="2101402"/>
            <a:ext cx="1482143" cy="148214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0026" y="1653624"/>
            <a:ext cx="1300766" cy="130076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64691" y="1579032"/>
            <a:ext cx="1300766" cy="1300766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020" y="2099384"/>
            <a:ext cx="1482143" cy="1482143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2331076" y="510078"/>
            <a:ext cx="7160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ESTADO DE MANUTENÇÃO</a:t>
            </a:r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val="210584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2085975"/>
            <a:ext cx="11334750" cy="268605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34" y="1728787"/>
            <a:ext cx="8718997" cy="481371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1830972" y="1456580"/>
            <a:ext cx="5984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Carregamento( peso próprio + revestimento + carga de utilização)</a:t>
            </a:r>
            <a:endParaRPr lang="pt-BR" sz="1600" b="1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528034" y="519408"/>
            <a:ext cx="11294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ESTADO DE MANUTENÇÃO - ESCORAMENTO CORRETO</a:t>
            </a:r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val="394355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49416" r="21257"/>
          <a:stretch/>
        </p:blipFill>
        <p:spPr>
          <a:xfrm>
            <a:off x="412124" y="1504293"/>
            <a:ext cx="3322749" cy="268605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3"/>
          <a:srcRect t="20997" b="17841"/>
          <a:stretch/>
        </p:blipFill>
        <p:spPr>
          <a:xfrm>
            <a:off x="7717195" y="1538115"/>
            <a:ext cx="3850212" cy="567162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1064" y="3187910"/>
            <a:ext cx="3950073" cy="854782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9178713" y="2921327"/>
            <a:ext cx="463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Ma</a:t>
            </a:r>
            <a:endParaRPr lang="pt-BR" sz="1600" b="1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528034" y="519408"/>
            <a:ext cx="112947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/>
              <a:t>ESTADO DE MANUTENÇÃO – ESCORAS AO LONGO DO VÃO</a:t>
            </a:r>
            <a:endParaRPr lang="pt-BR" sz="3000" b="1" dirty="0"/>
          </a:p>
        </p:txBody>
      </p:sp>
      <p:sp>
        <p:nvSpPr>
          <p:cNvPr id="8" name="Seta para a direita 7"/>
          <p:cNvSpPr/>
          <p:nvPr/>
        </p:nvSpPr>
        <p:spPr>
          <a:xfrm>
            <a:off x="3773847" y="2477654"/>
            <a:ext cx="2756452" cy="3585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have esquerda 8"/>
          <p:cNvSpPr/>
          <p:nvPr/>
        </p:nvSpPr>
        <p:spPr>
          <a:xfrm>
            <a:off x="6747249" y="1101153"/>
            <a:ext cx="1022743" cy="31540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3773847" y="1761452"/>
            <a:ext cx="32447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CONSIDERAÇÃO DE APOIO/ </a:t>
            </a:r>
          </a:p>
          <a:p>
            <a:r>
              <a:rPr lang="pt-BR" sz="1600" b="1" dirty="0" smtClean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DIAGRAMA DE MOMENTO FLETOR</a:t>
            </a:r>
            <a:endParaRPr lang="pt-BR" sz="1600" b="1" dirty="0">
              <a:solidFill>
                <a:schemeClr val="accent1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831556" y="3036244"/>
            <a:ext cx="3440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latin typeface="Candara" panose="020E0502030303020204" pitchFamily="34" charset="0"/>
              </a:rPr>
              <a:t>Ma: Momento fletor negativo</a:t>
            </a:r>
          </a:p>
          <a:p>
            <a:r>
              <a:rPr lang="pt-BR" sz="2000" b="1" dirty="0" smtClean="0">
                <a:latin typeface="Candara" panose="020E0502030303020204" pitchFamily="34" charset="0"/>
              </a:rPr>
              <a:t>Mb: momento fletor positivo</a:t>
            </a:r>
            <a:endParaRPr lang="pt-BR" sz="2000" b="1" dirty="0">
              <a:latin typeface="Candara" panose="020E0502030303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242873" y="5223180"/>
            <a:ext cx="1087823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 smtClean="0"/>
              <a:t>No estado de manutenção, ao escorar a marquise por todo o seu vão, os momentos fletores </a:t>
            </a:r>
          </a:p>
          <a:p>
            <a:r>
              <a:rPr lang="pt-BR" sz="2000" dirty="0" smtClean="0"/>
              <a:t>se distribuem entre positivos e negativos. Como as escoras estão bem próximas umas das outras,</a:t>
            </a:r>
          </a:p>
          <a:p>
            <a:r>
              <a:rPr lang="pt-BR" sz="2000" dirty="0" smtClean="0"/>
              <a:t>o efeito desses esforços são praticamente desprezíveis. No entanto, é necessário se precaver enquanto</a:t>
            </a:r>
          </a:p>
          <a:p>
            <a:r>
              <a:rPr lang="pt-BR" sz="2000" dirty="0" smtClean="0"/>
              <a:t>à ordem de colocação das escoras, respeitando sempre o estado normal de operação:</a:t>
            </a:r>
            <a:endParaRPr lang="pt-BR" sz="2800" dirty="0"/>
          </a:p>
          <a:p>
            <a:endParaRPr lang="pt-BR" sz="2000" b="1" dirty="0">
              <a:latin typeface="Candara" panose="020E0502030303020204" pitchFamily="34" charset="0"/>
            </a:endParaRPr>
          </a:p>
        </p:txBody>
      </p:sp>
      <p:cxnSp>
        <p:nvCxnSpPr>
          <p:cNvPr id="13" name="Conector reto 12"/>
          <p:cNvCxnSpPr/>
          <p:nvPr/>
        </p:nvCxnSpPr>
        <p:spPr>
          <a:xfrm>
            <a:off x="412124" y="1165739"/>
            <a:ext cx="0" cy="116988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 flipH="1">
            <a:off x="152850" y="2335627"/>
            <a:ext cx="259274" cy="35857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191487" y="2609463"/>
            <a:ext cx="489397" cy="847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412124" y="2886744"/>
            <a:ext cx="0" cy="144762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 flipH="1">
            <a:off x="412124" y="2694203"/>
            <a:ext cx="268760" cy="21099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riângulo isósceles 21"/>
          <p:cNvSpPr/>
          <p:nvPr/>
        </p:nvSpPr>
        <p:spPr>
          <a:xfrm rot="4425895">
            <a:off x="90212" y="2518959"/>
            <a:ext cx="530352" cy="543029"/>
          </a:xfrm>
          <a:prstGeom prst="triangl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/>
          <p:cNvSpPr txBox="1"/>
          <p:nvPr/>
        </p:nvSpPr>
        <p:spPr>
          <a:xfrm>
            <a:off x="8808579" y="1199224"/>
            <a:ext cx="1667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Carregamento: p</a:t>
            </a:r>
            <a:endParaRPr lang="pt-BR" sz="1600" b="1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9838203" y="3851789"/>
            <a:ext cx="4764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Mb</a:t>
            </a:r>
            <a:endParaRPr lang="pt-BR" sz="1600" b="1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15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49416" r="21257"/>
          <a:stretch/>
        </p:blipFill>
        <p:spPr>
          <a:xfrm>
            <a:off x="412124" y="1504292"/>
            <a:ext cx="3563528" cy="288069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46504" y="460928"/>
            <a:ext cx="131106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/>
              <a:t>ESTADO DE MANUTENÇÃO – CIMBRAMENTO E DESCIMBRAMENTO</a:t>
            </a:r>
            <a:endParaRPr lang="pt-BR" sz="3000" b="1" dirty="0"/>
          </a:p>
        </p:txBody>
      </p:sp>
      <p:sp>
        <p:nvSpPr>
          <p:cNvPr id="8" name="Seta para a direita 7"/>
          <p:cNvSpPr/>
          <p:nvPr/>
        </p:nvSpPr>
        <p:spPr>
          <a:xfrm>
            <a:off x="1027469" y="4423220"/>
            <a:ext cx="2756452" cy="2299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528034" y="4653121"/>
            <a:ext cx="3755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SENTIDO DA COLOCAÇÃO DAS ESCORAS</a:t>
            </a:r>
            <a:endParaRPr lang="pt-BR" sz="1600" b="1" dirty="0">
              <a:solidFill>
                <a:schemeClr val="accent1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cxnSp>
        <p:nvCxnSpPr>
          <p:cNvPr id="13" name="Conector reto 12"/>
          <p:cNvCxnSpPr/>
          <p:nvPr/>
        </p:nvCxnSpPr>
        <p:spPr>
          <a:xfrm>
            <a:off x="412124" y="1165739"/>
            <a:ext cx="0" cy="116988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 flipH="1">
            <a:off x="152850" y="2335627"/>
            <a:ext cx="259274" cy="35857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191487" y="2609463"/>
            <a:ext cx="489397" cy="847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412124" y="2886744"/>
            <a:ext cx="0" cy="144762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 flipH="1">
            <a:off x="412124" y="2694203"/>
            <a:ext cx="268760" cy="21099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riângulo isósceles 21"/>
          <p:cNvSpPr/>
          <p:nvPr/>
        </p:nvSpPr>
        <p:spPr>
          <a:xfrm rot="4425895">
            <a:off x="90212" y="2518959"/>
            <a:ext cx="530352" cy="543029"/>
          </a:xfrm>
          <a:prstGeom prst="triangl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 rotWithShape="1">
          <a:blip r:embed="rId2"/>
          <a:srcRect l="49416" r="21257"/>
          <a:stretch/>
        </p:blipFill>
        <p:spPr>
          <a:xfrm>
            <a:off x="6912315" y="1546020"/>
            <a:ext cx="3563528" cy="2880691"/>
          </a:xfrm>
          <a:prstGeom prst="rect">
            <a:avLst/>
          </a:prstGeom>
        </p:spPr>
      </p:pic>
      <p:cxnSp>
        <p:nvCxnSpPr>
          <p:cNvPr id="27" name="Conector reto 26"/>
          <p:cNvCxnSpPr/>
          <p:nvPr/>
        </p:nvCxnSpPr>
        <p:spPr>
          <a:xfrm>
            <a:off x="6912315" y="1207467"/>
            <a:ext cx="0" cy="116988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ector reto 27"/>
          <p:cNvCxnSpPr/>
          <p:nvPr/>
        </p:nvCxnSpPr>
        <p:spPr>
          <a:xfrm>
            <a:off x="6691678" y="2651191"/>
            <a:ext cx="489397" cy="847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to 28"/>
          <p:cNvCxnSpPr/>
          <p:nvPr/>
        </p:nvCxnSpPr>
        <p:spPr>
          <a:xfrm>
            <a:off x="6912315" y="2928472"/>
            <a:ext cx="0" cy="144762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/>
        </p:nvCxnSpPr>
        <p:spPr>
          <a:xfrm flipH="1">
            <a:off x="6912315" y="2735931"/>
            <a:ext cx="268760" cy="21099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riângulo isósceles 30"/>
          <p:cNvSpPr/>
          <p:nvPr/>
        </p:nvSpPr>
        <p:spPr>
          <a:xfrm rot="4425895">
            <a:off x="6590403" y="2560687"/>
            <a:ext cx="530352" cy="543029"/>
          </a:xfrm>
          <a:prstGeom prst="triangl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Seta para a direita 31"/>
          <p:cNvSpPr/>
          <p:nvPr/>
        </p:nvSpPr>
        <p:spPr>
          <a:xfrm flipH="1">
            <a:off x="7303877" y="4376098"/>
            <a:ext cx="2736833" cy="389166"/>
          </a:xfrm>
          <a:prstGeom prst="rightArrow">
            <a:avLst>
              <a:gd name="adj1" fmla="val 25396"/>
              <a:gd name="adj2" fmla="val 602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/>
          <p:cNvSpPr txBox="1"/>
          <p:nvPr/>
        </p:nvSpPr>
        <p:spPr>
          <a:xfrm>
            <a:off x="6950951" y="4800859"/>
            <a:ext cx="35353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SENTIDO DE RETIRADA DAS ESCORAS</a:t>
            </a:r>
            <a:endParaRPr lang="pt-BR" sz="1600" b="1" dirty="0">
              <a:solidFill>
                <a:schemeClr val="accent1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cxnSp>
        <p:nvCxnSpPr>
          <p:cNvPr id="34" name="Conector reto 33"/>
          <p:cNvCxnSpPr/>
          <p:nvPr/>
        </p:nvCxnSpPr>
        <p:spPr>
          <a:xfrm flipH="1">
            <a:off x="6691677" y="2289621"/>
            <a:ext cx="259274" cy="35857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22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74" y="967890"/>
            <a:ext cx="11554398" cy="540234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533" y="1493949"/>
            <a:ext cx="1432774" cy="143277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34578" y="996802"/>
            <a:ext cx="1300766" cy="130076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14923" y="967890"/>
            <a:ext cx="1255086" cy="125508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890" y="1789281"/>
            <a:ext cx="1580345" cy="158034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76582" y="2394224"/>
            <a:ext cx="1652789" cy="1652789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546504" y="460928"/>
            <a:ext cx="131106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/>
              <a:t>ESTADO DE MANUTENÇÃO – CIMBRAMENTO INCORRETO</a:t>
            </a:r>
            <a:endParaRPr lang="pt-BR" sz="3000" b="1" dirty="0"/>
          </a:p>
        </p:txBody>
      </p:sp>
    </p:spTree>
    <p:extLst>
      <p:ext uri="{BB962C8B-B14F-4D97-AF65-F5344CB8AC3E}">
        <p14:creationId xmlns:p14="http://schemas.microsoft.com/office/powerpoint/2010/main" val="43802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7988"/>
            <a:ext cx="12192000" cy="284202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674254"/>
            <a:ext cx="9581882" cy="481371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10445" y="1427195"/>
            <a:ext cx="5984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Carregamento( peso próprio + revestimento + carga de utilização)</a:t>
            </a:r>
            <a:endParaRPr lang="pt-BR" sz="1600" b="1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46504" y="460928"/>
            <a:ext cx="131106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/>
              <a:t>ESTADO DE MANUTENÇÃO – ESCORAS NA EXTREMIDADE DO VÃO</a:t>
            </a:r>
            <a:endParaRPr lang="pt-BR" sz="3000" b="1" dirty="0"/>
          </a:p>
        </p:txBody>
      </p:sp>
    </p:spTree>
    <p:extLst>
      <p:ext uri="{BB962C8B-B14F-4D97-AF65-F5344CB8AC3E}">
        <p14:creationId xmlns:p14="http://schemas.microsoft.com/office/powerpoint/2010/main" val="312860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51654" r="21621"/>
          <a:stretch/>
        </p:blipFill>
        <p:spPr>
          <a:xfrm>
            <a:off x="743323" y="1718642"/>
            <a:ext cx="3258355" cy="2842023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260" y="1358387"/>
            <a:ext cx="3579521" cy="123378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260" y="3201328"/>
            <a:ext cx="3631035" cy="1669828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546504" y="460928"/>
            <a:ext cx="131106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/>
              <a:t>ESTADO DE MANUTENÇÃO – ESCORAS NA EXTREMIDADE DO VÃO</a:t>
            </a:r>
            <a:endParaRPr lang="pt-BR" sz="30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8139969" y="3294430"/>
            <a:ext cx="463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Ma</a:t>
            </a:r>
            <a:endParaRPr lang="pt-BR" sz="1600" b="1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Seta para a direita 10"/>
          <p:cNvSpPr/>
          <p:nvPr/>
        </p:nvSpPr>
        <p:spPr>
          <a:xfrm>
            <a:off x="4121239" y="2712111"/>
            <a:ext cx="2756452" cy="3585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have esquerda 11"/>
          <p:cNvSpPr/>
          <p:nvPr/>
        </p:nvSpPr>
        <p:spPr>
          <a:xfrm>
            <a:off x="7094641" y="1335610"/>
            <a:ext cx="1022743" cy="31540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/>
          <p:cNvSpPr txBox="1"/>
          <p:nvPr/>
        </p:nvSpPr>
        <p:spPr>
          <a:xfrm>
            <a:off x="4121239" y="1995909"/>
            <a:ext cx="32447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CONSIDERAÇÃO DE APOIO/ </a:t>
            </a:r>
          </a:p>
          <a:p>
            <a:r>
              <a:rPr lang="pt-BR" sz="1600" b="1" dirty="0" smtClean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DIAGRAMA DE MOMENTO FLETOR</a:t>
            </a:r>
            <a:endParaRPr lang="pt-BR" sz="1600" b="1" dirty="0">
              <a:solidFill>
                <a:schemeClr val="accent1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aixaDeTexto 13"/>
              <p:cNvSpPr txBox="1"/>
              <p:nvPr/>
            </p:nvSpPr>
            <p:spPr>
              <a:xfrm>
                <a:off x="4178948" y="3270701"/>
                <a:ext cx="3440365" cy="176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2000" b="1" dirty="0" smtClean="0">
                    <a:latin typeface="Candara" panose="020E0502030303020204" pitchFamily="34" charset="0"/>
                  </a:rPr>
                  <a:t>Ma: Momento fletor negativo</a:t>
                </a:r>
              </a:p>
              <a:p>
                <a:r>
                  <a:rPr lang="pt-BR" sz="2000" b="1" dirty="0" smtClean="0">
                    <a:latin typeface="Candara" panose="020E0502030303020204" pitchFamily="34" charset="0"/>
                  </a:rPr>
                  <a:t>	Ma </a:t>
                </a:r>
                <a:r>
                  <a:rPr lang="pt-BR" sz="2400" b="1" dirty="0" smtClean="0">
                    <a:latin typeface="Candara" panose="020E0502030303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b="1" i="1"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pt-BR" sz="2400" b="1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pt-BR" sz="2400" b="1" i="1">
                            <a:latin typeface="Cambria Math" panose="02040503050406030204" pitchFamily="18" charset="0"/>
                          </a:rPr>
                          <m:t>𝒍</m:t>
                        </m:r>
                        <m:r>
                          <a:rPr lang="pt-BR" sz="2400" b="1" i="1">
                            <a:latin typeface="Cambria Math" panose="02040503050406030204" pitchFamily="18" charset="0"/>
                          </a:rPr>
                          <m:t>²</m:t>
                        </m:r>
                      </m:num>
                      <m:den>
                        <m:r>
                          <a:rPr lang="pt-BR" sz="2400" b="1" i="1" smtClean="0"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pt-BR" sz="2400" b="1" dirty="0" smtClean="0">
                  <a:latin typeface="Candara" panose="020E0502030303020204" pitchFamily="34" charset="0"/>
                </a:endParaRPr>
              </a:p>
              <a:p>
                <a:r>
                  <a:rPr lang="pt-BR" sz="2000" b="1" dirty="0" smtClean="0">
                    <a:latin typeface="Candara" panose="020E0502030303020204" pitchFamily="34" charset="0"/>
                  </a:rPr>
                  <a:t>Mb: momento fletor positivo</a:t>
                </a:r>
              </a:p>
              <a:p>
                <a:r>
                  <a:rPr lang="pt-BR" sz="2000" b="1" dirty="0">
                    <a:latin typeface="Candara" panose="020E0502030303020204" pitchFamily="34" charset="0"/>
                  </a:rPr>
                  <a:t>	</a:t>
                </a:r>
                <a:r>
                  <a:rPr lang="pt-BR" sz="2000" b="1" dirty="0" smtClean="0">
                    <a:latin typeface="Candara" panose="020E0502030303020204" pitchFamily="34" charset="0"/>
                  </a:rPr>
                  <a:t>Mb </a:t>
                </a:r>
                <a:r>
                  <a:rPr lang="pt-BR" sz="2000" b="1" dirty="0">
                    <a:latin typeface="Candara" panose="020E0502030303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000" b="1" i="1"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pt-BR" sz="2000" b="1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pt-BR" sz="2000" b="1" i="1">
                            <a:latin typeface="Cambria Math" panose="02040503050406030204" pitchFamily="18" charset="0"/>
                          </a:rPr>
                          <m:t>𝒍</m:t>
                        </m:r>
                        <m:r>
                          <a:rPr lang="pt-BR" sz="2000" b="1" i="1">
                            <a:latin typeface="Cambria Math" panose="02040503050406030204" pitchFamily="18" charset="0"/>
                          </a:rPr>
                          <m:t>²</m:t>
                        </m:r>
                      </m:num>
                      <m:den>
                        <m:r>
                          <a:rPr lang="pt-BR" sz="2000" b="1" i="1" smtClean="0">
                            <a:latin typeface="Cambria Math" panose="02040503050406030204" pitchFamily="18" charset="0"/>
                          </a:rPr>
                          <m:t>𝟏𝟒</m:t>
                        </m:r>
                        <m:r>
                          <a:rPr lang="pt-BR" sz="2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pt-BR" sz="2000" b="1" i="1" smtClean="0">
                            <a:latin typeface="Cambria Math" panose="02040503050406030204" pitchFamily="18" charset="0"/>
                          </a:rPr>
                          <m:t>𝟐𝟐</m:t>
                        </m:r>
                      </m:den>
                    </m:f>
                  </m:oMath>
                </a14:m>
                <a:endParaRPr lang="pt-BR" sz="2000" b="1" dirty="0">
                  <a:latin typeface="Candara" panose="020E0502030303020204" pitchFamily="34" charset="0"/>
                </a:endParaRPr>
              </a:p>
            </p:txBody>
          </p:sp>
        </mc:Choice>
        <mc:Fallback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948" y="3270701"/>
                <a:ext cx="3440365" cy="1769331"/>
              </a:xfrm>
              <a:prstGeom prst="rect">
                <a:avLst/>
              </a:prstGeom>
              <a:blipFill rotWithShape="0">
                <a:blip r:embed="rId5"/>
                <a:stretch>
                  <a:fillRect l="-1950" t="-2069" r="-1064" b="-34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Conector reto 14"/>
          <p:cNvCxnSpPr/>
          <p:nvPr/>
        </p:nvCxnSpPr>
        <p:spPr>
          <a:xfrm>
            <a:off x="759516" y="1400196"/>
            <a:ext cx="0" cy="116988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 flipH="1">
            <a:off x="500242" y="2570084"/>
            <a:ext cx="259274" cy="35857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538879" y="2843920"/>
            <a:ext cx="489397" cy="847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759516" y="3121201"/>
            <a:ext cx="0" cy="144762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 flipH="1">
            <a:off x="759516" y="2928660"/>
            <a:ext cx="268760" cy="21099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riângulo isósceles 19"/>
          <p:cNvSpPr/>
          <p:nvPr/>
        </p:nvSpPr>
        <p:spPr>
          <a:xfrm rot="4425895">
            <a:off x="437604" y="2753416"/>
            <a:ext cx="530352" cy="543029"/>
          </a:xfrm>
          <a:prstGeom prst="triangl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930589" y="1159509"/>
            <a:ext cx="1667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Carregamento: p</a:t>
            </a:r>
            <a:endParaRPr lang="pt-BR" sz="1600" b="1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9908820" y="4568827"/>
            <a:ext cx="4764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Mb</a:t>
            </a:r>
            <a:endParaRPr lang="pt-BR" sz="1600" b="1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23" name="Conector de seta reta 22"/>
          <p:cNvCxnSpPr/>
          <p:nvPr/>
        </p:nvCxnSpPr>
        <p:spPr>
          <a:xfrm>
            <a:off x="8045260" y="2973703"/>
            <a:ext cx="3416937" cy="21626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CaixaDeTexto 23"/>
          <p:cNvSpPr txBox="1"/>
          <p:nvPr/>
        </p:nvSpPr>
        <p:spPr>
          <a:xfrm>
            <a:off x="9622285" y="2686376"/>
            <a:ext cx="2840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L</a:t>
            </a:r>
            <a:endParaRPr lang="pt-BR" sz="1600" b="1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201858" y="4960021"/>
            <a:ext cx="12024189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 smtClean="0"/>
              <a:t>No estado de manutenção, ao escorar a marquise apenas na extremidade do vão, o momento fletor positivo gerado é bastante considerável.</a:t>
            </a:r>
          </a:p>
          <a:p>
            <a:r>
              <a:rPr lang="pt-BR" sz="1600" dirty="0" smtClean="0"/>
              <a:t>Para realizar escoramentos desse tipo deve-se ter conhecimento do projeto estrutural original da laje em questão, pois, será necessário avaliar</a:t>
            </a:r>
          </a:p>
          <a:p>
            <a:r>
              <a:rPr lang="pt-BR" sz="1600" dirty="0" smtClean="0"/>
              <a:t> se a armadura secundária existente suportará esse novo esforço gerado. Na ausência de cálculos e/ou verificações que provem o contrário,</a:t>
            </a:r>
          </a:p>
          <a:p>
            <a:r>
              <a:rPr lang="pt-BR" sz="1600" dirty="0" smtClean="0"/>
              <a:t>a forma mais correta de se realizar o escoramento de uma marquise é introduzir apoios ao longo de toda a sua extensão com escoras desde </a:t>
            </a:r>
          </a:p>
          <a:p>
            <a:r>
              <a:rPr lang="pt-BR" sz="1600" dirty="0" smtClean="0"/>
              <a:t>sua extremidade até o engaste, realizando assim, uma manutenção segura, livre de rupturas instantâneas. </a:t>
            </a:r>
          </a:p>
          <a:p>
            <a:endParaRPr lang="pt-BR" sz="2800" dirty="0"/>
          </a:p>
          <a:p>
            <a:endParaRPr lang="pt-BR" sz="20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35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615</Words>
  <Application>Microsoft Office PowerPoint</Application>
  <PresentationFormat>Widescreen</PresentationFormat>
  <Paragraphs>57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Candara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Ailton</dc:creator>
  <cp:lastModifiedBy>Ailton</cp:lastModifiedBy>
  <cp:revision>41</cp:revision>
  <dcterms:created xsi:type="dcterms:W3CDTF">2018-04-26T20:45:13Z</dcterms:created>
  <dcterms:modified xsi:type="dcterms:W3CDTF">2018-04-27T23:14:45Z</dcterms:modified>
</cp:coreProperties>
</file>